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71" r:id="rId2"/>
    <p:sldId id="277" r:id="rId3"/>
    <p:sldId id="278" r:id="rId4"/>
    <p:sldId id="272" r:id="rId5"/>
    <p:sldId id="273" r:id="rId6"/>
    <p:sldId id="275" r:id="rId7"/>
    <p:sldId id="274" r:id="rId8"/>
    <p:sldId id="276" r:id="rId9"/>
    <p:sldId id="257" r:id="rId10"/>
    <p:sldId id="258" r:id="rId11"/>
    <p:sldId id="281" r:id="rId12"/>
    <p:sldId id="279" r:id="rId13"/>
    <p:sldId id="280" r:id="rId14"/>
    <p:sldId id="260" r:id="rId15"/>
    <p:sldId id="261" r:id="rId16"/>
    <p:sldId id="262" r:id="rId17"/>
    <p:sldId id="264" r:id="rId18"/>
    <p:sldId id="265" r:id="rId19"/>
    <p:sldId id="266" r:id="rId20"/>
    <p:sldId id="267" r:id="rId21"/>
    <p:sldId id="268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8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F6DE5-40F5-8F40-BFA6-B899FC475CC5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FD398-5D48-FB4D-9CF9-AAD4BD848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52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185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5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84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93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008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682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625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485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2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D35FD-5C59-054D-8FB8-93EFB3FD17B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783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54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171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542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919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6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026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916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81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241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699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474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DBE5D-2D5E-EB4E-9F69-CB3716098986}" type="datetimeFigureOut">
              <a:rPr lang="en-US" smtClean="0"/>
              <a:t>4 Jan، 16 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6AC7F-6DC3-244B-942B-39651972E0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30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-20151216-WA002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6" r="13881"/>
          <a:stretch/>
        </p:blipFill>
        <p:spPr>
          <a:xfrm rot="5400000">
            <a:off x="249779" y="1034439"/>
            <a:ext cx="4562855" cy="41874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7504" y="115871"/>
            <a:ext cx="5863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right kidney cause of adrenal gland is pyramidal in shape</a:t>
            </a:r>
            <a:endParaRPr lang="en-US" dirty="0"/>
          </a:p>
        </p:txBody>
      </p:sp>
      <p:cxnSp>
        <p:nvCxnSpPr>
          <p:cNvPr id="6" name="رابط كسهم مستقيم 22"/>
          <p:cNvCxnSpPr/>
          <p:nvPr/>
        </p:nvCxnSpPr>
        <p:spPr>
          <a:xfrm flipH="1">
            <a:off x="3543070" y="2906444"/>
            <a:ext cx="1790490" cy="0"/>
          </a:xfrm>
          <a:prstGeom prst="straightConnector1">
            <a:avLst/>
          </a:prstGeom>
          <a:ln w="444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22"/>
          <p:cNvCxnSpPr/>
          <p:nvPr/>
        </p:nvCxnSpPr>
        <p:spPr>
          <a:xfrm flipH="1">
            <a:off x="3527389" y="3367917"/>
            <a:ext cx="1790490" cy="0"/>
          </a:xfrm>
          <a:prstGeom prst="straightConnector1">
            <a:avLst/>
          </a:prstGeom>
          <a:ln w="444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22"/>
          <p:cNvCxnSpPr/>
          <p:nvPr/>
        </p:nvCxnSpPr>
        <p:spPr>
          <a:xfrm flipH="1" flipV="1">
            <a:off x="2797530" y="3521223"/>
            <a:ext cx="2536030" cy="1743732"/>
          </a:xfrm>
          <a:prstGeom prst="straightConnector1">
            <a:avLst/>
          </a:prstGeom>
          <a:ln w="444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625126" y="2709592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Renal artery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520154" y="3151891"/>
            <a:ext cx="1266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Renal vines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333560" y="5087276"/>
            <a:ext cx="1363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Renal pelvis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3342496" y="5037597"/>
            <a:ext cx="1611647" cy="9207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954143" y="5773699"/>
            <a:ext cx="1127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ureter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697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IMG_4536.jpg"/>
          <p:cNvPicPr>
            <a:picLocks noChangeAspect="1"/>
          </p:cNvPicPr>
          <p:nvPr/>
        </p:nvPicPr>
        <p:blipFill>
          <a:blip r:embed="rId3"/>
          <a:srcRect l="7806" r="12184"/>
          <a:stretch>
            <a:fillRect/>
          </a:stretch>
        </p:blipFill>
        <p:spPr>
          <a:xfrm>
            <a:off x="4391828" y="3304755"/>
            <a:ext cx="2952328" cy="2756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صورة 3" descr="IMG_4531.jpg"/>
          <p:cNvPicPr>
            <a:picLocks noChangeAspect="1"/>
          </p:cNvPicPr>
          <p:nvPr/>
        </p:nvPicPr>
        <p:blipFill>
          <a:blip r:embed="rId4"/>
          <a:srcRect r="16260"/>
          <a:stretch>
            <a:fillRect/>
          </a:stretch>
        </p:blipFill>
        <p:spPr>
          <a:xfrm>
            <a:off x="974644" y="1772816"/>
            <a:ext cx="3089952" cy="2756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755576" y="375047"/>
            <a:ext cx="39247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3-The Urinary Bladder</a:t>
            </a:r>
            <a:endParaRPr lang="en-US" sz="2800" u="sng" dirty="0"/>
          </a:p>
        </p:txBody>
      </p:sp>
      <p:sp>
        <p:nvSpPr>
          <p:cNvPr id="7" name="Rectangular Callout 4"/>
          <p:cNvSpPr/>
          <p:nvPr/>
        </p:nvSpPr>
        <p:spPr>
          <a:xfrm>
            <a:off x="254564" y="1772816"/>
            <a:ext cx="864096" cy="288033"/>
          </a:xfrm>
          <a:prstGeom prst="wedgeRectCallout">
            <a:avLst>
              <a:gd name="adj1" fmla="val 76455"/>
              <a:gd name="adj2" fmla="val 154667"/>
            </a:avLst>
          </a:prstGeom>
          <a:noFill/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Apex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391828" y="5661248"/>
            <a:ext cx="20323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Prostate gland</a:t>
            </a:r>
          </a:p>
        </p:txBody>
      </p:sp>
      <p:cxnSp>
        <p:nvCxnSpPr>
          <p:cNvPr id="15" name="رابط كسهم مستقيم 14"/>
          <p:cNvCxnSpPr/>
          <p:nvPr/>
        </p:nvCxnSpPr>
        <p:spPr>
          <a:xfrm>
            <a:off x="5580112" y="5661248"/>
            <a:ext cx="720080" cy="0"/>
          </a:xfrm>
          <a:prstGeom prst="straightConnector1">
            <a:avLst/>
          </a:prstGeom>
          <a:ln w="444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548718" y="3418220"/>
            <a:ext cx="2539783" cy="13014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38169" y="4703972"/>
            <a:ext cx="1234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Bladder neck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6300192" y="3810218"/>
            <a:ext cx="2353881" cy="10662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66712" y="2381425"/>
            <a:ext cx="2463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Trigone</a:t>
            </a:r>
            <a:endParaRPr lang="en-US" dirty="0" smtClean="0"/>
          </a:p>
          <a:p>
            <a:r>
              <a:rPr lang="en-US" dirty="0" smtClean="0"/>
              <a:t>Two ureters open</a:t>
            </a:r>
          </a:p>
          <a:p>
            <a:r>
              <a:rPr lang="en-US" dirty="0" smtClean="0"/>
              <a:t>And open of urethra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5580112" y="2226547"/>
            <a:ext cx="173592" cy="15836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220664" y="1628800"/>
            <a:ext cx="1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Detrusor muscle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58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-20151216-WA002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1" t="25679" r="3910" b="26173"/>
          <a:stretch/>
        </p:blipFill>
        <p:spPr>
          <a:xfrm>
            <a:off x="2455333" y="999067"/>
            <a:ext cx="4351868" cy="48260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507067" y="3860800"/>
            <a:ext cx="2980266" cy="7789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487333" y="4301067"/>
            <a:ext cx="2912534" cy="1862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571067" y="829733"/>
            <a:ext cx="2116666" cy="110066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931333" y="999067"/>
            <a:ext cx="3556000" cy="3217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65666" y="829733"/>
            <a:ext cx="93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apex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095067" y="545067"/>
            <a:ext cx="1811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r>
              <a:rPr lang="en-US" dirty="0" smtClean="0"/>
              <a:t>etrusor muscle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74132" y="4639733"/>
            <a:ext cx="142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</a:t>
            </a:r>
            <a:r>
              <a:rPr lang="en-US" dirty="0" err="1" smtClean="0"/>
              <a:t>rigone</a:t>
            </a:r>
            <a:r>
              <a:rPr lang="en-US" dirty="0" smtClean="0"/>
              <a:t> of bladder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095067" y="4270401"/>
            <a:ext cx="1811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r>
              <a:rPr lang="en-US" dirty="0" smtClean="0"/>
              <a:t>eck of bladder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553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5_06Figure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6" y="406606"/>
            <a:ext cx="8564137" cy="551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136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sic-concepts-in-urogynaecology-2-63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35467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89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pic>
        <p:nvPicPr>
          <p:cNvPr id="4" name="صورة 3" descr="IMG_4526.jpg"/>
          <p:cNvPicPr>
            <a:picLocks noChangeAspect="1"/>
          </p:cNvPicPr>
          <p:nvPr/>
        </p:nvPicPr>
        <p:blipFill>
          <a:blip r:embed="rId3"/>
          <a:srcRect l="9812" r="7006" b="7543"/>
          <a:stretch>
            <a:fillRect/>
          </a:stretch>
        </p:blipFill>
        <p:spPr>
          <a:xfrm>
            <a:off x="418679" y="1844824"/>
            <a:ext cx="4921618" cy="4085872"/>
          </a:xfrm>
          <a:prstGeom prst="rect">
            <a:avLst/>
          </a:prstGeom>
        </p:spPr>
      </p:pic>
      <p:sp>
        <p:nvSpPr>
          <p:cNvPr id="14" name="وسيلة شرح مستطيلة مستديرة الزوايا 13"/>
          <p:cNvSpPr/>
          <p:nvPr/>
        </p:nvSpPr>
        <p:spPr>
          <a:xfrm>
            <a:off x="3524111" y="378242"/>
            <a:ext cx="2160240" cy="1015663"/>
          </a:xfrm>
          <a:prstGeom prst="wedgeRoundRectCallout">
            <a:avLst>
              <a:gd name="adj1" fmla="val -67881"/>
              <a:gd name="adj2" fmla="val -26885"/>
              <a:gd name="adj3" fmla="val 16667"/>
            </a:avLst>
          </a:prstGeom>
          <a:noFill/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563888" y="747574"/>
            <a:ext cx="18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 * has a </a:t>
            </a:r>
            <a:r>
              <a:rPr lang="en-US" b="1" dirty="0" err="1" smtClean="0"/>
              <a:t>tortious</a:t>
            </a:r>
            <a:endParaRPr lang="en-US" b="1" dirty="0" smtClean="0"/>
          </a:p>
          <a:p>
            <a:r>
              <a:rPr lang="en-US" b="1" dirty="0" smtClean="0"/>
              <a:t>    course.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3664197" y="378242"/>
            <a:ext cx="16761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* 20 cm long . </a:t>
            </a:r>
            <a:endParaRPr lang="en-US" dirty="0"/>
          </a:p>
        </p:txBody>
      </p:sp>
      <p:sp>
        <p:nvSpPr>
          <p:cNvPr id="17" name="مستطيل 16"/>
          <p:cNvSpPr/>
          <p:nvPr/>
        </p:nvSpPr>
        <p:spPr>
          <a:xfrm>
            <a:off x="418679" y="1475492"/>
            <a:ext cx="2770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divides into three parts:</a:t>
            </a:r>
          </a:p>
        </p:txBody>
      </p:sp>
      <p:cxnSp>
        <p:nvCxnSpPr>
          <p:cNvPr id="18" name="رابط كسهم مستقيم 17"/>
          <p:cNvCxnSpPr/>
          <p:nvPr/>
        </p:nvCxnSpPr>
        <p:spPr>
          <a:xfrm flipH="1">
            <a:off x="2123728" y="2276872"/>
            <a:ext cx="1540469" cy="18002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 flipH="1">
            <a:off x="2269129" y="3068960"/>
            <a:ext cx="1510783" cy="1178894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3188925" y="1907540"/>
            <a:ext cx="1937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1. Prostatic part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3363098" y="2699628"/>
            <a:ext cx="1915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2. Membranous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                Part </a:t>
            </a:r>
          </a:p>
        </p:txBody>
      </p:sp>
      <p:sp>
        <p:nvSpPr>
          <p:cNvPr id="25" name="مستطيل 24"/>
          <p:cNvSpPr/>
          <p:nvPr/>
        </p:nvSpPr>
        <p:spPr>
          <a:xfrm>
            <a:off x="539552" y="5157192"/>
            <a:ext cx="18875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</a:rPr>
              <a:t>ejaculatory ducts </a:t>
            </a: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6" name="رابط كسهم مستقيم 25"/>
          <p:cNvCxnSpPr/>
          <p:nvPr/>
        </p:nvCxnSpPr>
        <p:spPr>
          <a:xfrm flipV="1">
            <a:off x="1691680" y="4113022"/>
            <a:ext cx="289506" cy="104417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مستطيل 28"/>
          <p:cNvSpPr/>
          <p:nvPr/>
        </p:nvSpPr>
        <p:spPr>
          <a:xfrm>
            <a:off x="4276969" y="3718773"/>
            <a:ext cx="1152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3. Penile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30" name="رابط كسهم مستقيم 29"/>
          <p:cNvCxnSpPr/>
          <p:nvPr/>
        </p:nvCxnSpPr>
        <p:spPr>
          <a:xfrm flipH="1">
            <a:off x="3779912" y="4077072"/>
            <a:ext cx="864096" cy="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صورة 41" descr="IMG_4526.jpg"/>
          <p:cNvPicPr>
            <a:picLocks noChangeAspect="1"/>
          </p:cNvPicPr>
          <p:nvPr/>
        </p:nvPicPr>
        <p:blipFill>
          <a:blip r:embed="rId3"/>
          <a:srcRect l="22667" t="19363" r="35954" b="35013"/>
          <a:stretch>
            <a:fillRect/>
          </a:stretch>
        </p:blipFill>
        <p:spPr>
          <a:xfrm>
            <a:off x="6156176" y="2195145"/>
            <a:ext cx="2634950" cy="2169959"/>
          </a:xfrm>
          <a:prstGeom prst="rect">
            <a:avLst/>
          </a:prstGeom>
        </p:spPr>
      </p:pic>
      <p:cxnSp>
        <p:nvCxnSpPr>
          <p:cNvPr id="43" name="رابط كسهم مستقيم 42"/>
          <p:cNvCxnSpPr/>
          <p:nvPr/>
        </p:nvCxnSpPr>
        <p:spPr>
          <a:xfrm flipH="1" flipV="1">
            <a:off x="6968828" y="3933057"/>
            <a:ext cx="195460" cy="1224135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كسهم مستقيم 44"/>
          <p:cNvCxnSpPr/>
          <p:nvPr/>
        </p:nvCxnSpPr>
        <p:spPr>
          <a:xfrm flipV="1">
            <a:off x="7164288" y="3718773"/>
            <a:ext cx="432048" cy="1438419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مستطيل 16"/>
          <p:cNvSpPr/>
          <p:nvPr/>
        </p:nvSpPr>
        <p:spPr>
          <a:xfrm>
            <a:off x="5684351" y="5174303"/>
            <a:ext cx="3098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Urethrea</a:t>
            </a:r>
            <a:r>
              <a:rPr lang="en-US" b="1" dirty="0" smtClean="0"/>
              <a:t> </a:t>
            </a:r>
            <a:r>
              <a:rPr lang="en-US" b="1" dirty="0" err="1" smtClean="0"/>
              <a:t>shinctor</a:t>
            </a:r>
            <a:r>
              <a:rPr lang="en-US" b="1" dirty="0" smtClean="0"/>
              <a:t> muscles </a:t>
            </a:r>
          </a:p>
        </p:txBody>
      </p:sp>
    </p:spTree>
    <p:extLst>
      <p:ext uri="{BB962C8B-B14F-4D97-AF65-F5344CB8AC3E}">
        <p14:creationId xmlns:p14="http://schemas.microsoft.com/office/powerpoint/2010/main" val="1310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pic>
        <p:nvPicPr>
          <p:cNvPr id="3" name="صورة 2" descr="IMG_4526.jpg"/>
          <p:cNvPicPr>
            <a:picLocks noChangeAspect="1"/>
          </p:cNvPicPr>
          <p:nvPr/>
        </p:nvPicPr>
        <p:blipFill>
          <a:blip r:embed="rId3"/>
          <a:srcRect l="22667" t="19363" r="35954" b="35013"/>
          <a:stretch>
            <a:fillRect/>
          </a:stretch>
        </p:blipFill>
        <p:spPr>
          <a:xfrm>
            <a:off x="2411760" y="1798194"/>
            <a:ext cx="3956615" cy="3258389"/>
          </a:xfrm>
          <a:prstGeom prst="rect">
            <a:avLst/>
          </a:prstGeom>
        </p:spPr>
      </p:pic>
      <p:sp>
        <p:nvSpPr>
          <p:cNvPr id="13" name="مستطيل مستدير الزوايا 12"/>
          <p:cNvSpPr/>
          <p:nvPr/>
        </p:nvSpPr>
        <p:spPr>
          <a:xfrm rot="20538790">
            <a:off x="3745233" y="3484003"/>
            <a:ext cx="234932" cy="14692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مستطيل مستدير الزوايا 13"/>
          <p:cNvSpPr/>
          <p:nvPr/>
        </p:nvSpPr>
        <p:spPr>
          <a:xfrm rot="20157335">
            <a:off x="4144865" y="4441317"/>
            <a:ext cx="258821" cy="7200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رابط كسهم مستقيم 16"/>
          <p:cNvCxnSpPr/>
          <p:nvPr/>
        </p:nvCxnSpPr>
        <p:spPr>
          <a:xfrm>
            <a:off x="2123728" y="4562929"/>
            <a:ext cx="2017696" cy="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>
            <a:off x="2123728" y="3744021"/>
            <a:ext cx="1604740" cy="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مستطيل مستدير الزوايا 22"/>
          <p:cNvSpPr/>
          <p:nvPr/>
        </p:nvSpPr>
        <p:spPr>
          <a:xfrm>
            <a:off x="179512" y="2551867"/>
            <a:ext cx="1944216" cy="1467149"/>
          </a:xfrm>
          <a:prstGeom prst="roundRect">
            <a:avLst/>
          </a:prstGeom>
          <a:noFill/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مستطيل مستدير الزوايا 23"/>
          <p:cNvSpPr/>
          <p:nvPr/>
        </p:nvSpPr>
        <p:spPr>
          <a:xfrm>
            <a:off x="179512" y="4323008"/>
            <a:ext cx="1944216" cy="1467149"/>
          </a:xfrm>
          <a:prstGeom prst="roundRect">
            <a:avLst/>
          </a:prstGeom>
          <a:noFill/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مربع نص 24"/>
          <p:cNvSpPr txBox="1"/>
          <p:nvPr/>
        </p:nvSpPr>
        <p:spPr>
          <a:xfrm>
            <a:off x="-108520" y="2818687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Internal sphincter </a:t>
            </a:r>
          </a:p>
          <a:p>
            <a:pPr algn="ctr"/>
            <a:r>
              <a:rPr lang="en-US" dirty="0" smtClean="0"/>
              <a:t>(involuntary )</a:t>
            </a:r>
          </a:p>
          <a:p>
            <a:pPr algn="ctr"/>
            <a:r>
              <a:rPr lang="en-US" dirty="0" smtClean="0"/>
              <a:t>(internal </a:t>
            </a:r>
            <a:r>
              <a:rPr lang="en-US" dirty="0" err="1" smtClean="0"/>
              <a:t>meatus</a:t>
            </a:r>
            <a:r>
              <a:rPr lang="en-US" dirty="0" smtClean="0"/>
              <a:t> ) </a:t>
            </a:r>
          </a:p>
          <a:p>
            <a:endParaRPr lang="en-US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-108520" y="4562929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external sphincter </a:t>
            </a:r>
          </a:p>
          <a:p>
            <a:pPr algn="ctr"/>
            <a:r>
              <a:rPr lang="en-US" dirty="0" smtClean="0"/>
              <a:t>( voluntary )</a:t>
            </a:r>
          </a:p>
          <a:p>
            <a:pPr algn="ctr"/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31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pic>
        <p:nvPicPr>
          <p:cNvPr id="4" name="صورة 3" descr="IMG_4526.jpg"/>
          <p:cNvPicPr>
            <a:picLocks noChangeAspect="1"/>
          </p:cNvPicPr>
          <p:nvPr/>
        </p:nvPicPr>
        <p:blipFill>
          <a:blip r:embed="rId3"/>
          <a:srcRect l="31327" r="7006" b="7543"/>
          <a:stretch>
            <a:fillRect/>
          </a:stretch>
        </p:blipFill>
        <p:spPr>
          <a:xfrm>
            <a:off x="131295" y="1890120"/>
            <a:ext cx="3648617" cy="4085872"/>
          </a:xfrm>
          <a:prstGeom prst="rect">
            <a:avLst/>
          </a:prstGeom>
        </p:spPr>
      </p:pic>
      <p:sp>
        <p:nvSpPr>
          <p:cNvPr id="17" name="مستطيل 16"/>
          <p:cNvSpPr/>
          <p:nvPr/>
        </p:nvSpPr>
        <p:spPr>
          <a:xfrm>
            <a:off x="563343" y="1520788"/>
            <a:ext cx="2770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divides into three parts:</a:t>
            </a:r>
          </a:p>
        </p:txBody>
      </p:sp>
      <p:cxnSp>
        <p:nvCxnSpPr>
          <p:cNvPr id="18" name="رابط كسهم مستقيم 17"/>
          <p:cNvCxnSpPr/>
          <p:nvPr/>
        </p:nvCxnSpPr>
        <p:spPr>
          <a:xfrm flipH="1">
            <a:off x="563343" y="2322168"/>
            <a:ext cx="1540469" cy="18002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 flipH="1">
            <a:off x="752672" y="3391255"/>
            <a:ext cx="1751736" cy="901841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1628540" y="1952836"/>
            <a:ext cx="1937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1. Prostatic part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1802713" y="2744924"/>
            <a:ext cx="1915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2. Membranous 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                Part </a:t>
            </a:r>
          </a:p>
        </p:txBody>
      </p:sp>
      <p:sp>
        <p:nvSpPr>
          <p:cNvPr id="41" name="مستطيل 40"/>
          <p:cNvSpPr/>
          <p:nvPr/>
        </p:nvSpPr>
        <p:spPr>
          <a:xfrm>
            <a:off x="2507311" y="3978352"/>
            <a:ext cx="1152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3. Penile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42" name="رابط كسهم مستقيم 41"/>
          <p:cNvCxnSpPr/>
          <p:nvPr/>
        </p:nvCxnSpPr>
        <p:spPr>
          <a:xfrm flipH="1">
            <a:off x="2219527" y="3978352"/>
            <a:ext cx="864096" cy="144016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843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IMG_4526.jpg"/>
          <p:cNvPicPr>
            <a:picLocks noChangeAspect="1"/>
          </p:cNvPicPr>
          <p:nvPr/>
        </p:nvPicPr>
        <p:blipFill>
          <a:blip r:embed="rId3"/>
          <a:srcRect l="31327" t="15474" r="41615" b="30917"/>
          <a:stretch>
            <a:fillRect/>
          </a:stretch>
        </p:blipFill>
        <p:spPr>
          <a:xfrm>
            <a:off x="563343" y="265331"/>
            <a:ext cx="4224681" cy="6251847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cxnSp>
        <p:nvCxnSpPr>
          <p:cNvPr id="18" name="رابط كسهم مستقيم 17"/>
          <p:cNvCxnSpPr/>
          <p:nvPr/>
        </p:nvCxnSpPr>
        <p:spPr>
          <a:xfrm flipH="1">
            <a:off x="1715472" y="4234444"/>
            <a:ext cx="3072552" cy="0"/>
          </a:xfrm>
          <a:prstGeom prst="straightConnector1">
            <a:avLst/>
          </a:prstGeom>
          <a:ln w="730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مستطيل 22"/>
          <p:cNvSpPr/>
          <p:nvPr/>
        </p:nvSpPr>
        <p:spPr>
          <a:xfrm>
            <a:off x="4788024" y="4049778"/>
            <a:ext cx="1937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1. Prostatic part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4788024" y="4753597"/>
            <a:ext cx="2666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2. Membranous Part </a:t>
            </a:r>
          </a:p>
          <a:p>
            <a:r>
              <a:rPr lang="en-US" b="1" dirty="0" smtClean="0"/>
              <a:t>                 </a:t>
            </a:r>
          </a:p>
        </p:txBody>
      </p:sp>
      <p:sp>
        <p:nvSpPr>
          <p:cNvPr id="41" name="مستطيل 40"/>
          <p:cNvSpPr/>
          <p:nvPr/>
        </p:nvSpPr>
        <p:spPr>
          <a:xfrm>
            <a:off x="4788024" y="5271014"/>
            <a:ext cx="17023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 3. Penile part </a:t>
            </a:r>
          </a:p>
          <a:p>
            <a:r>
              <a:rPr lang="en-US" b="1" dirty="0" smtClean="0"/>
              <a:t> </a:t>
            </a:r>
          </a:p>
        </p:txBody>
      </p:sp>
      <p:cxnSp>
        <p:nvCxnSpPr>
          <p:cNvPr id="26" name="رابط كسهم مستقيم 25"/>
          <p:cNvCxnSpPr/>
          <p:nvPr/>
        </p:nvCxnSpPr>
        <p:spPr>
          <a:xfrm flipH="1">
            <a:off x="2075512" y="4941168"/>
            <a:ext cx="2712512" cy="0"/>
          </a:xfrm>
          <a:prstGeom prst="straightConnector1">
            <a:avLst/>
          </a:prstGeom>
          <a:ln w="730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رابط كسهم مستقيم 27"/>
          <p:cNvCxnSpPr/>
          <p:nvPr/>
        </p:nvCxnSpPr>
        <p:spPr>
          <a:xfrm flipH="1">
            <a:off x="2854879" y="5399928"/>
            <a:ext cx="1933145" cy="0"/>
          </a:xfrm>
          <a:prstGeom prst="straightConnector1">
            <a:avLst/>
          </a:prstGeom>
          <a:ln w="730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770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IMG_4520.jpg"/>
          <p:cNvPicPr>
            <a:picLocks noChangeAspect="1"/>
          </p:cNvPicPr>
          <p:nvPr/>
        </p:nvPicPr>
        <p:blipFill>
          <a:blip r:embed="rId3"/>
          <a:srcRect l="23142" r="6539"/>
          <a:stretch>
            <a:fillRect/>
          </a:stretch>
        </p:blipFill>
        <p:spPr>
          <a:xfrm>
            <a:off x="2339752" y="1124744"/>
            <a:ext cx="4558207" cy="4841614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cxnSp>
        <p:nvCxnSpPr>
          <p:cNvPr id="5" name="رابط كسهم مستقيم 4"/>
          <p:cNvCxnSpPr>
            <a:stCxn id="25" idx="1"/>
          </p:cNvCxnSpPr>
          <p:nvPr/>
        </p:nvCxnSpPr>
        <p:spPr>
          <a:xfrm flipH="1">
            <a:off x="4211963" y="4277707"/>
            <a:ext cx="2994904" cy="15389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H="1">
            <a:off x="4364362" y="4005064"/>
            <a:ext cx="2842505" cy="0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>
            <a:off x="1979711" y="4550350"/>
            <a:ext cx="2232249" cy="0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4499992" y="901462"/>
            <a:ext cx="0" cy="2527538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>
            <a:off x="1475656" y="5157192"/>
            <a:ext cx="1448544" cy="0"/>
          </a:xfrm>
          <a:prstGeom prst="straightConnector1">
            <a:avLst/>
          </a:prstGeom>
          <a:ln w="317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مستطيل 24"/>
          <p:cNvSpPr/>
          <p:nvPr/>
        </p:nvSpPr>
        <p:spPr>
          <a:xfrm>
            <a:off x="7206867" y="4108430"/>
            <a:ext cx="17331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1. Prostatic part </a:t>
            </a:r>
          </a:p>
        </p:txBody>
      </p:sp>
      <p:sp>
        <p:nvSpPr>
          <p:cNvPr id="27" name="مستطيل 26"/>
          <p:cNvSpPr/>
          <p:nvPr/>
        </p:nvSpPr>
        <p:spPr>
          <a:xfrm>
            <a:off x="179512" y="4211796"/>
            <a:ext cx="2358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2. Membranous  Part </a:t>
            </a:r>
          </a:p>
        </p:txBody>
      </p:sp>
      <p:sp>
        <p:nvSpPr>
          <p:cNvPr id="28" name="مستطيل 27"/>
          <p:cNvSpPr/>
          <p:nvPr/>
        </p:nvSpPr>
        <p:spPr>
          <a:xfrm>
            <a:off x="426458" y="4957137"/>
            <a:ext cx="10491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 3. Penile</a:t>
            </a:r>
          </a:p>
        </p:txBody>
      </p:sp>
      <p:sp>
        <p:nvSpPr>
          <p:cNvPr id="29" name="مستطيل 28"/>
          <p:cNvSpPr/>
          <p:nvPr/>
        </p:nvSpPr>
        <p:spPr>
          <a:xfrm>
            <a:off x="3467082" y="552649"/>
            <a:ext cx="231787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Rectovesical</a:t>
            </a:r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pouch </a:t>
            </a:r>
          </a:p>
        </p:txBody>
      </p:sp>
      <p:sp>
        <p:nvSpPr>
          <p:cNvPr id="30" name="مستطيل 29"/>
          <p:cNvSpPr/>
          <p:nvPr/>
        </p:nvSpPr>
        <p:spPr>
          <a:xfrm>
            <a:off x="7206867" y="3769876"/>
            <a:ext cx="1583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sz="1600" b="1" dirty="0" smtClean="0"/>
              <a:t>Prostate gland</a:t>
            </a:r>
          </a:p>
        </p:txBody>
      </p:sp>
    </p:spTree>
    <p:extLst>
      <p:ext uri="{BB962C8B-B14F-4D97-AF65-F5344CB8AC3E}">
        <p14:creationId xmlns:p14="http://schemas.microsoft.com/office/powerpoint/2010/main" val="65455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IMG_4525.jpg"/>
          <p:cNvPicPr>
            <a:picLocks noChangeAspect="1"/>
          </p:cNvPicPr>
          <p:nvPr/>
        </p:nvPicPr>
        <p:blipFill>
          <a:blip r:embed="rId3"/>
          <a:srcRect l="11737" b="6509"/>
          <a:stretch>
            <a:fillRect/>
          </a:stretch>
        </p:blipFill>
        <p:spPr>
          <a:xfrm rot="5400000">
            <a:off x="1568452" y="1005527"/>
            <a:ext cx="6007095" cy="4752528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cxnSp>
        <p:nvCxnSpPr>
          <p:cNvPr id="4" name="رابط كسهم مستقيم 3"/>
          <p:cNvCxnSpPr/>
          <p:nvPr/>
        </p:nvCxnSpPr>
        <p:spPr>
          <a:xfrm flipH="1">
            <a:off x="4241392" y="4277707"/>
            <a:ext cx="2994904" cy="15389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 flipH="1">
            <a:off x="4716016" y="4005064"/>
            <a:ext cx="2842505" cy="0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>
            <a:off x="2155907" y="4785538"/>
            <a:ext cx="608244" cy="0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>
            <a:off x="2155907" y="4446984"/>
            <a:ext cx="1948226" cy="0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مستطيل 10"/>
          <p:cNvSpPr/>
          <p:nvPr/>
        </p:nvSpPr>
        <p:spPr>
          <a:xfrm>
            <a:off x="1106709" y="4616261"/>
            <a:ext cx="10491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 3. Penile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6948264" y="3769876"/>
            <a:ext cx="15837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sz="1600" b="1" dirty="0" smtClean="0"/>
              <a:t>Prostate gland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179512" y="4211796"/>
            <a:ext cx="2358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2. Membranous Part 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6948264" y="4108430"/>
            <a:ext cx="17331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1. Prostatic part </a:t>
            </a:r>
          </a:p>
        </p:txBody>
      </p:sp>
      <p:cxnSp>
        <p:nvCxnSpPr>
          <p:cNvPr id="21" name="رابط كسهم مستقيم 20"/>
          <p:cNvCxnSpPr/>
          <p:nvPr/>
        </p:nvCxnSpPr>
        <p:spPr>
          <a:xfrm flipV="1">
            <a:off x="4241392" y="4446984"/>
            <a:ext cx="1" cy="1214264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مستطيل مستدير الزوايا 23"/>
          <p:cNvSpPr/>
          <p:nvPr/>
        </p:nvSpPr>
        <p:spPr>
          <a:xfrm>
            <a:off x="7092280" y="620688"/>
            <a:ext cx="1589151" cy="504056"/>
          </a:xfrm>
          <a:prstGeom prst="roundRect">
            <a:avLst/>
          </a:prstGeom>
          <a:solidFill>
            <a:schemeClr val="tx1"/>
          </a:solidFill>
          <a:ln w="222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 *The same </a:t>
            </a:r>
            <a:endParaRPr lang="en-US" sz="2000" b="1" dirty="0"/>
          </a:p>
        </p:txBody>
      </p:sp>
      <p:sp>
        <p:nvSpPr>
          <p:cNvPr id="16" name="مستطيل 16"/>
          <p:cNvSpPr/>
          <p:nvPr/>
        </p:nvSpPr>
        <p:spPr>
          <a:xfrm>
            <a:off x="3419872" y="5476582"/>
            <a:ext cx="3098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Urethrea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shinctor</a:t>
            </a:r>
            <a:r>
              <a:rPr lang="en-US" b="1" dirty="0" smtClean="0">
                <a:solidFill>
                  <a:schemeClr val="bg1"/>
                </a:solidFill>
              </a:rPr>
              <a:t> muscles </a:t>
            </a:r>
          </a:p>
        </p:txBody>
      </p:sp>
    </p:spTree>
    <p:extLst>
      <p:ext uri="{BB962C8B-B14F-4D97-AF65-F5344CB8AC3E}">
        <p14:creationId xmlns:p14="http://schemas.microsoft.com/office/powerpoint/2010/main" val="32105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77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2414" y="770071"/>
            <a:ext cx="6715247" cy="51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93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E:\urinary  lab\IMG_4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5"/>
          <a:stretch>
            <a:fillRect/>
          </a:stretch>
        </p:blipFill>
        <p:spPr bwMode="auto">
          <a:xfrm rot="5400000">
            <a:off x="-470547" y="766690"/>
            <a:ext cx="6120682" cy="4964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مستطيل 11"/>
          <p:cNvSpPr/>
          <p:nvPr/>
        </p:nvSpPr>
        <p:spPr>
          <a:xfrm>
            <a:off x="539552" y="378242"/>
            <a:ext cx="2732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4-Male Urethra</a:t>
            </a:r>
            <a:endParaRPr lang="en-US" sz="2800" u="sng" dirty="0"/>
          </a:p>
        </p:txBody>
      </p:sp>
      <p:sp>
        <p:nvSpPr>
          <p:cNvPr id="15" name="مستطيل 14"/>
          <p:cNvSpPr/>
          <p:nvPr/>
        </p:nvSpPr>
        <p:spPr>
          <a:xfrm>
            <a:off x="5072085" y="5173161"/>
            <a:ext cx="2500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1. Prostatic part </a:t>
            </a:r>
          </a:p>
        </p:txBody>
      </p:sp>
      <p:cxnSp>
        <p:nvCxnSpPr>
          <p:cNvPr id="19" name="رابط كسهم مستقيم 18"/>
          <p:cNvCxnSpPr/>
          <p:nvPr/>
        </p:nvCxnSpPr>
        <p:spPr>
          <a:xfrm flipH="1">
            <a:off x="2627784" y="5373216"/>
            <a:ext cx="2444301" cy="15389"/>
          </a:xfrm>
          <a:prstGeom prst="straightConnector1">
            <a:avLst/>
          </a:prstGeom>
          <a:ln w="3175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مستطيل 21"/>
          <p:cNvSpPr/>
          <p:nvPr/>
        </p:nvSpPr>
        <p:spPr>
          <a:xfrm>
            <a:off x="5292080" y="5573271"/>
            <a:ext cx="24767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Most dilatable part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2433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539552" y="378242"/>
            <a:ext cx="3120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5-female  Urethra</a:t>
            </a:r>
            <a:endParaRPr lang="en-US" sz="2800" u="sng" dirty="0"/>
          </a:p>
        </p:txBody>
      </p:sp>
      <p:pic>
        <p:nvPicPr>
          <p:cNvPr id="4" name="صورة 3" descr="IMG_4528.jpg"/>
          <p:cNvPicPr>
            <a:picLocks noChangeAspect="1"/>
          </p:cNvPicPr>
          <p:nvPr/>
        </p:nvPicPr>
        <p:blipFill>
          <a:blip r:embed="rId3"/>
          <a:srcRect l="8954" t="3862" r="18923" b="11165"/>
          <a:stretch>
            <a:fillRect/>
          </a:stretch>
        </p:blipFill>
        <p:spPr>
          <a:xfrm>
            <a:off x="1928353" y="1254393"/>
            <a:ext cx="6402586" cy="4500133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5393118" y="4594213"/>
            <a:ext cx="1191503" cy="16934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87725" y="6228417"/>
            <a:ext cx="1495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urethra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90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77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1" t="5030" r="25074"/>
          <a:stretch/>
        </p:blipFill>
        <p:spPr>
          <a:xfrm rot="5400000">
            <a:off x="1661832" y="344958"/>
            <a:ext cx="5769382" cy="651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25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-20151216-WA002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2" t="34753" r="33236" b="13347"/>
          <a:stretch/>
        </p:blipFill>
        <p:spPr>
          <a:xfrm>
            <a:off x="2179196" y="470398"/>
            <a:ext cx="3511797" cy="504893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559928" y="1834550"/>
            <a:ext cx="1238536" cy="4390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048208" y="972155"/>
            <a:ext cx="1285569" cy="1254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4946304" y="1959988"/>
            <a:ext cx="1489378" cy="47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559928" y="3355500"/>
            <a:ext cx="1889159" cy="2508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4295681" y="3825898"/>
            <a:ext cx="533042" cy="19129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991064" y="3559339"/>
            <a:ext cx="1881320" cy="8937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4107549" y="2618545"/>
            <a:ext cx="2477072" cy="1724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333777" y="728262"/>
            <a:ext cx="1050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capsule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435682" y="1850230"/>
            <a:ext cx="1991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Renal medulla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576780" y="2634225"/>
            <a:ext cx="161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Major calyx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41098" y="2088921"/>
            <a:ext cx="1646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Renal cortex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41098" y="3421713"/>
            <a:ext cx="1849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Renal pyramids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03590" y="4268428"/>
            <a:ext cx="1912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Minor calyx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005644" y="5738847"/>
            <a:ext cx="1881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Renal column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097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MG-20151216-WA003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1" t="68591" r="21348" b="3515"/>
          <a:stretch/>
        </p:blipFill>
        <p:spPr>
          <a:xfrm rot="16200000">
            <a:off x="1865292" y="2022914"/>
            <a:ext cx="4939171" cy="2931728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>
            <a:off x="4922788" y="2085428"/>
            <a:ext cx="2273262" cy="6585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335973" y="1238713"/>
            <a:ext cx="1348279" cy="5331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687623" y="1019192"/>
            <a:ext cx="1928353" cy="752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232970" y="501757"/>
            <a:ext cx="156777" cy="11603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1991064" y="3669099"/>
            <a:ext cx="1410990" cy="4703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4922789" y="3778859"/>
            <a:ext cx="1254212" cy="11916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991064" y="3355500"/>
            <a:ext cx="141099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450184" y="1019192"/>
            <a:ext cx="1081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aferent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684252" y="160292"/>
            <a:ext cx="211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Macula </a:t>
            </a:r>
            <a:r>
              <a:rPr lang="en-US" dirty="0" err="1" smtClean="0"/>
              <a:t>densa</a:t>
            </a:r>
            <a:endParaRPr lang="en-US" dirty="0"/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1755899" y="4014057"/>
            <a:ext cx="1802932" cy="9564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615976" y="783995"/>
            <a:ext cx="987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efferent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21392" y="3170834"/>
            <a:ext cx="2304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Bowman’s space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615348" y="3954830"/>
            <a:ext cx="166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Parietal layer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0" y="4785865"/>
            <a:ext cx="2077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Bowman’s capsule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7196050" y="1900762"/>
            <a:ext cx="1744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glomerulus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177001" y="4789358"/>
            <a:ext cx="1959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Visceral layer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151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nCwbGXxLx0oxSssHeZzw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65" y="1050554"/>
            <a:ext cx="8199420" cy="512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65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-20151216-WA002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8" t="10975" r="8547" b="22949"/>
          <a:stretch/>
        </p:blipFill>
        <p:spPr>
          <a:xfrm>
            <a:off x="1896998" y="752636"/>
            <a:ext cx="4264326" cy="503325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254213" y="1599351"/>
            <a:ext cx="1536412" cy="156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1019048" y="2571505"/>
            <a:ext cx="2006742" cy="1097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166889" y="454717"/>
            <a:ext cx="564396" cy="10191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402054" y="2900783"/>
            <a:ext cx="4123227" cy="1724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3166889" y="1254393"/>
            <a:ext cx="3809673" cy="4703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-141100" y="1473911"/>
            <a:ext cx="2320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Proximal convoluted tubule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-1" y="2571505"/>
            <a:ext cx="1693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Loop of </a:t>
            </a:r>
            <a:r>
              <a:rPr lang="en-US" dirty="0" err="1" smtClean="0"/>
              <a:t>henle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976562" y="1078461"/>
            <a:ext cx="1599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Collecting tubule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525281" y="2617671"/>
            <a:ext cx="1269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Collecting duct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790625" y="101065"/>
            <a:ext cx="2727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Distal convoluted tubule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988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16" y="648519"/>
            <a:ext cx="3568446" cy="5137368"/>
          </a:xfrm>
          <a:prstGeom prst="rect">
            <a:avLst/>
          </a:prstGeom>
        </p:spPr>
      </p:pic>
      <p:pic>
        <p:nvPicPr>
          <p:cNvPr id="5" name="Picture 4" descr="lGN-F3wJqdye1AoBNkeGG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326" y="454717"/>
            <a:ext cx="4421102" cy="625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69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755576" y="375047"/>
            <a:ext cx="39247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 smtClean="0"/>
              <a:t>3-The Urinary Bladder</a:t>
            </a:r>
            <a:endParaRPr lang="en-US" sz="2800" u="sng" dirty="0"/>
          </a:p>
        </p:txBody>
      </p:sp>
      <p:pic>
        <p:nvPicPr>
          <p:cNvPr id="5" name="صورة 4" descr="IMG_4534.jpg"/>
          <p:cNvPicPr>
            <a:picLocks noChangeAspect="1"/>
          </p:cNvPicPr>
          <p:nvPr/>
        </p:nvPicPr>
        <p:blipFill>
          <a:blip r:embed="rId3"/>
          <a:srcRect l="23893" t="18668" r="23418" b="21240"/>
          <a:stretch>
            <a:fillRect/>
          </a:stretch>
        </p:blipFill>
        <p:spPr>
          <a:xfrm>
            <a:off x="6868354" y="758792"/>
            <a:ext cx="2035686" cy="1734103"/>
          </a:xfrm>
          <a:prstGeom prst="rect">
            <a:avLst/>
          </a:prstGeom>
        </p:spPr>
      </p:pic>
      <p:pic>
        <p:nvPicPr>
          <p:cNvPr id="9" name="صورة 8" descr="IMG_4537.jpg"/>
          <p:cNvPicPr>
            <a:picLocks noChangeAspect="1"/>
          </p:cNvPicPr>
          <p:nvPr/>
        </p:nvPicPr>
        <p:blipFill>
          <a:blip r:embed="rId4"/>
          <a:srcRect l="14136" t="14460" r="9757"/>
          <a:stretch>
            <a:fillRect/>
          </a:stretch>
        </p:blipFill>
        <p:spPr>
          <a:xfrm>
            <a:off x="6868354" y="2678000"/>
            <a:ext cx="2035686" cy="1708929"/>
          </a:xfrm>
          <a:prstGeom prst="rect">
            <a:avLst/>
          </a:prstGeom>
        </p:spPr>
      </p:pic>
      <p:pic>
        <p:nvPicPr>
          <p:cNvPr id="12" name="صورة 11" descr="IMG_4532.jpg"/>
          <p:cNvPicPr>
            <a:picLocks noChangeAspect="1"/>
          </p:cNvPicPr>
          <p:nvPr/>
        </p:nvPicPr>
        <p:blipFill>
          <a:blip r:embed="rId5"/>
          <a:srcRect l="21628" t="17365" r="31537" b="14111"/>
          <a:stretch>
            <a:fillRect/>
          </a:stretch>
        </p:blipFill>
        <p:spPr>
          <a:xfrm>
            <a:off x="1439500" y="1885913"/>
            <a:ext cx="2952328" cy="3226269"/>
          </a:xfrm>
          <a:prstGeom prst="rect">
            <a:avLst/>
          </a:prstGeom>
        </p:spPr>
      </p:pic>
      <p:pic>
        <p:nvPicPr>
          <p:cNvPr id="13" name="صورة 12" descr="IMG_4533.jpg"/>
          <p:cNvPicPr>
            <a:picLocks noChangeAspect="1"/>
          </p:cNvPicPr>
          <p:nvPr/>
        </p:nvPicPr>
        <p:blipFill>
          <a:blip r:embed="rId6"/>
          <a:srcRect l="11709" t="27599" r="33650" b="10885"/>
          <a:stretch>
            <a:fillRect/>
          </a:stretch>
        </p:blipFill>
        <p:spPr>
          <a:xfrm>
            <a:off x="6887816" y="4581128"/>
            <a:ext cx="2016224" cy="1695422"/>
          </a:xfrm>
          <a:prstGeom prst="rect">
            <a:avLst/>
          </a:prstGeom>
        </p:spPr>
      </p:pic>
      <p:sp>
        <p:nvSpPr>
          <p:cNvPr id="16" name="مستطيل 15"/>
          <p:cNvSpPr/>
          <p:nvPr/>
        </p:nvSpPr>
        <p:spPr>
          <a:xfrm>
            <a:off x="4391828" y="2245953"/>
            <a:ext cx="952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Ureter</a:t>
            </a:r>
            <a:r>
              <a:rPr lang="x-none" b="1" dirty="0" smtClean="0"/>
              <a:t> </a:t>
            </a:r>
            <a:endParaRPr lang="en-US" dirty="0"/>
          </a:p>
        </p:txBody>
      </p:sp>
      <p:cxnSp>
        <p:nvCxnSpPr>
          <p:cNvPr id="23" name="رابط كسهم مستقيم 22"/>
          <p:cNvCxnSpPr/>
          <p:nvPr/>
        </p:nvCxnSpPr>
        <p:spPr>
          <a:xfrm flipH="1">
            <a:off x="2961378" y="2678001"/>
            <a:ext cx="1790490" cy="0"/>
          </a:xfrm>
          <a:prstGeom prst="straightConnector1">
            <a:avLst/>
          </a:prstGeom>
          <a:ln w="444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مستطيل 13"/>
          <p:cNvSpPr/>
          <p:nvPr/>
        </p:nvSpPr>
        <p:spPr>
          <a:xfrm>
            <a:off x="4574602" y="1086486"/>
            <a:ext cx="1782411" cy="348813"/>
          </a:xfrm>
          <a:prstGeom prst="rect">
            <a:avLst/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Posterior view 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5659638" y="2947823"/>
            <a:ext cx="1802932" cy="47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5659638" y="5503648"/>
            <a:ext cx="1802932" cy="2351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988869" y="2038388"/>
            <a:ext cx="1771577" cy="2075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344012" y="2123563"/>
            <a:ext cx="644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base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758756" y="2763157"/>
            <a:ext cx="123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superior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391828" y="5554181"/>
            <a:ext cx="1395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inferolateral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67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281</Words>
  <Application>Microsoft Macintosh PowerPoint</Application>
  <PresentationFormat>On-screen Show (4:3)</PresentationFormat>
  <Paragraphs>114</Paragraphs>
  <Slides>21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Alhanouf alsalloum</cp:lastModifiedBy>
  <cp:revision>20</cp:revision>
  <dcterms:created xsi:type="dcterms:W3CDTF">2014-11-10T21:54:30Z</dcterms:created>
  <dcterms:modified xsi:type="dcterms:W3CDTF">2016-01-04T20:46:19Z</dcterms:modified>
</cp:coreProperties>
</file>